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  <p:sldMasterId id="214748368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Google Sans Medium"/>
      <p:regular r:id="rId28"/>
      <p:bold r:id="rId29"/>
      <p:italic r:id="rId30"/>
      <p:boldItalic r:id="rId31"/>
    </p:embeddedFont>
    <p:embeddedFont>
      <p:font typeface="Open Sans SemiBold"/>
      <p:regular r:id="rId32"/>
      <p:bold r:id="rId33"/>
      <p:italic r:id="rId34"/>
      <p:boldItalic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GoogleSansMedium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Medium-boldItalic.fntdata"/><Relationship Id="rId30" Type="http://schemas.openxmlformats.org/officeDocument/2006/relationships/font" Target="fonts/GoogleSansMedium-italic.fntdata"/><Relationship Id="rId11" Type="http://schemas.openxmlformats.org/officeDocument/2006/relationships/slide" Target="slides/slide5.xml"/><Relationship Id="rId33" Type="http://schemas.openxmlformats.org/officeDocument/2006/relationships/font" Target="fonts/OpenSansSemiBold-bold.fntdata"/><Relationship Id="rId10" Type="http://schemas.openxmlformats.org/officeDocument/2006/relationships/slide" Target="slides/slide4.xml"/><Relationship Id="rId32" Type="http://schemas.openxmlformats.org/officeDocument/2006/relationships/font" Target="fonts/OpenSansSemiBold-regular.fntdata"/><Relationship Id="rId13" Type="http://schemas.openxmlformats.org/officeDocument/2006/relationships/slide" Target="slides/slide7.xml"/><Relationship Id="rId35" Type="http://schemas.openxmlformats.org/officeDocument/2006/relationships/font" Target="fonts/OpenSansSemiBold-boldItalic.fntdata"/><Relationship Id="rId12" Type="http://schemas.openxmlformats.org/officeDocument/2006/relationships/slide" Target="slides/slide6.xml"/><Relationship Id="rId34" Type="http://schemas.openxmlformats.org/officeDocument/2006/relationships/font" Target="fonts/OpenSansSemiBold-italic.fntdata"/><Relationship Id="rId15" Type="http://schemas.openxmlformats.org/officeDocument/2006/relationships/slide" Target="slides/slide9.xml"/><Relationship Id="rId37" Type="http://schemas.openxmlformats.org/officeDocument/2006/relationships/font" Target="fonts/OpenSans-bold.fntdata"/><Relationship Id="rId14" Type="http://schemas.openxmlformats.org/officeDocument/2006/relationships/slide" Target="slides/slide8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1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10.xml"/><Relationship Id="rId38" Type="http://schemas.openxmlformats.org/officeDocument/2006/relationships/font" Target="fonts/OpenSans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4c37863e3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4c37863e3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4c37863e3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4c37863e3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e4c37863e3_0_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e4c37863e3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a4b694dfc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a4b694dfc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a4b694dfce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a4b694dfce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e4c37863e3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e4c37863e3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e4c37863e3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e4c37863e3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e4c37863e3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e4c37863e3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e4c37863e3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e4c37863e3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a4b694dfce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a4b694dfce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a4b694dfce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a4b694dfce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4c37863e3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4c37863e3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e4c37863e3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e4c37863e3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e4c37863e3_0_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e4c37863e3_0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e4c37863e3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e4c37863e3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4c37863e3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4c37863e3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4c37863e3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4c37863e3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4c37863e3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4c37863e3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4c37863e3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e4c37863e3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e4c37863e3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e4c37863e3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4c37863e3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4c37863e3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ue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1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d">
  <p:cSld name="BLANK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d 2">
  <p:cSld name="BLANK_1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ellow 2">
  <p:cSld name="BLANK_1_2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2">
  <p:cSld name="BLANK_1_2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6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ellow">
  <p:cSld name="BLANK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">
  <p:cSld name="BLANK_1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y">
  <p:cSld name="BLANK_1_1_1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9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8" name="Google Shape;78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" name="Google Shape;8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" name="Google Shape;8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" name="Google Shape;91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" name="Google Shape;9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p2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9" name="Google Shape;9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2" name="Google Shape;10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6" name="Google Shape;106;p2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7" name="Google Shape;107;p2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8" name="Google Shape;1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11" name="Google Shape;11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" name="Google Shape;114;p3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ue" type="blank">
  <p:cSld name="BLANK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31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d">
  <p:cSld name="BLANK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3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d 2">
  <p:cSld name="BLANK_1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33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ellow 2">
  <p:cSld name="BLANK_1_2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3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2">
  <p:cSld name="BLANK_1_2_1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3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ellow">
  <p:cSld name="BLANK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36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">
  <p:cSld name="BLANK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3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y">
  <p:cSld name="BLANK_1_1_1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3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3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3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5" name="Google Shape;7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figma.com/proto/QkSCi1PxGQDoqQXpoUXFyx/Flujos?node-id=246-2178&amp;p=f&amp;t=UWb8XmuxuC4pzsYi-1&amp;scaling=scale-down&amp;content-scaling=fixed&amp;page-id=182%3A148&amp;starting-point-node-id=246%3A2178" TargetMode="External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figma.com/proto/wLwYZmDhf2HRNBRAUuJ9lk/CheckApp?node-id=73-2552&amp;p=f&amp;t=9jwK6lKhI4HFGMm4-1&amp;scaling=scale-down&amp;content-scaling=fixed&amp;page-id=0%3A1&amp;starting-point-node-id=2%3A5619&amp;show-proto-sidebar=1" TargetMode="External"/><Relationship Id="rId4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285F4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/>
          <p:nvPr/>
        </p:nvSpPr>
        <p:spPr>
          <a:xfrm>
            <a:off x="517675" y="1819750"/>
            <a:ext cx="619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CheckApp</a:t>
            </a:r>
            <a:endParaRPr sz="3600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53" name="Google Shape;153;p39"/>
          <p:cNvSpPr txBox="1"/>
          <p:nvPr/>
        </p:nvSpPr>
        <p:spPr>
          <a:xfrm>
            <a:off x="517675" y="2769663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Angelina Mendoza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54" name="Google Shape;154;p39"/>
          <p:cNvCxnSpPr/>
          <p:nvPr/>
        </p:nvCxnSpPr>
        <p:spPr>
          <a:xfrm rot="10800000">
            <a:off x="517650" y="2670825"/>
            <a:ext cx="5808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8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Digital 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0" name="Google Shape;230;p48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Digital 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1" name="Google Shape;23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30850"/>
            <a:ext cx="8839201" cy="3403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9"/>
          <p:cNvSpPr/>
          <p:nvPr/>
        </p:nvSpPr>
        <p:spPr>
          <a:xfrm>
            <a:off x="4437475" y="524850"/>
            <a:ext cx="4480800" cy="409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49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Low-fidelity 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8" name="Google Shape;238;p49"/>
          <p:cNvSpPr txBox="1"/>
          <p:nvPr/>
        </p:nvSpPr>
        <p:spPr>
          <a:xfrm>
            <a:off x="532875" y="1793800"/>
            <a:ext cx="291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Prototipo de Baja Fidelidad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9" name="Google Shape;239;p49"/>
          <p:cNvSpPr txBox="1"/>
          <p:nvPr/>
        </p:nvSpPr>
        <p:spPr>
          <a:xfrm>
            <a:off x="6011725" y="2110050"/>
            <a:ext cx="1332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Screenshot of prototype with connections or prototype GIF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0" name="Google Shape;24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7000" y="563700"/>
            <a:ext cx="5006689" cy="409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0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Estudio de Usabilidad: Parametros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6" name="Google Shape;246;p50"/>
          <p:cNvSpPr txBox="1"/>
          <p:nvPr/>
        </p:nvSpPr>
        <p:spPr>
          <a:xfrm>
            <a:off x="868275" y="193265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Study type: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Unmoderated usability study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7" name="Google Shape;247;p50"/>
          <p:cNvSpPr/>
          <p:nvPr/>
        </p:nvSpPr>
        <p:spPr>
          <a:xfrm>
            <a:off x="2334675" y="1304875"/>
            <a:ext cx="513300" cy="5133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50"/>
          <p:cNvSpPr txBox="1"/>
          <p:nvPr/>
        </p:nvSpPr>
        <p:spPr>
          <a:xfrm>
            <a:off x="4829625" y="193265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Lugar: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Puerto Montt, Chile. On line</a:t>
            </a:r>
            <a:endParaRPr b="1" sz="1200">
              <a:solidFill>
                <a:srgbClr val="FBBC0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9" name="Google Shape;249;p50"/>
          <p:cNvSpPr/>
          <p:nvPr/>
        </p:nvSpPr>
        <p:spPr>
          <a:xfrm>
            <a:off x="6296025" y="1304875"/>
            <a:ext cx="513300" cy="5133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50"/>
          <p:cNvSpPr txBox="1"/>
          <p:nvPr/>
        </p:nvSpPr>
        <p:spPr>
          <a:xfrm>
            <a:off x="868275" y="391490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Participants: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4 participants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1" name="Google Shape;251;p50"/>
          <p:cNvSpPr/>
          <p:nvPr/>
        </p:nvSpPr>
        <p:spPr>
          <a:xfrm>
            <a:off x="2334675" y="3287125"/>
            <a:ext cx="513300" cy="5133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50"/>
          <p:cNvSpPr txBox="1"/>
          <p:nvPr/>
        </p:nvSpPr>
        <p:spPr>
          <a:xfrm>
            <a:off x="4829625" y="391490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Duración: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20-30 minutes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3" name="Google Shape;253;p50"/>
          <p:cNvSpPr/>
          <p:nvPr/>
        </p:nvSpPr>
        <p:spPr>
          <a:xfrm>
            <a:off x="6296025" y="3287125"/>
            <a:ext cx="513300" cy="5133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50"/>
          <p:cNvSpPr/>
          <p:nvPr/>
        </p:nvSpPr>
        <p:spPr>
          <a:xfrm>
            <a:off x="2432025" y="3415575"/>
            <a:ext cx="318600" cy="223550"/>
          </a:xfrm>
          <a:custGeom>
            <a:rect b="b" l="l" r="r" t="t"/>
            <a:pathLst>
              <a:path extrusionOk="0" h="735" w="1048">
                <a:moveTo>
                  <a:pt x="759" y="367"/>
                </a:moveTo>
                <a:cubicBezTo>
                  <a:pt x="833" y="367"/>
                  <a:pt x="889" y="308"/>
                  <a:pt x="889" y="237"/>
                </a:cubicBezTo>
                <a:cubicBezTo>
                  <a:pt x="889" y="167"/>
                  <a:pt x="830" y="107"/>
                  <a:pt x="759" y="107"/>
                </a:cubicBezTo>
                <a:cubicBezTo>
                  <a:pt x="686" y="107"/>
                  <a:pt x="630" y="167"/>
                  <a:pt x="630" y="237"/>
                </a:cubicBezTo>
                <a:cubicBezTo>
                  <a:pt x="630" y="308"/>
                  <a:pt x="689" y="367"/>
                  <a:pt x="759" y="367"/>
                </a:cubicBezTo>
                <a:close/>
                <a:moveTo>
                  <a:pt x="367" y="316"/>
                </a:moveTo>
                <a:cubicBezTo>
                  <a:pt x="455" y="316"/>
                  <a:pt x="522" y="246"/>
                  <a:pt x="522" y="158"/>
                </a:cubicBezTo>
                <a:cubicBezTo>
                  <a:pt x="522" y="71"/>
                  <a:pt x="452" y="0"/>
                  <a:pt x="367" y="0"/>
                </a:cubicBezTo>
                <a:cubicBezTo>
                  <a:pt x="283" y="0"/>
                  <a:pt x="209" y="71"/>
                  <a:pt x="209" y="158"/>
                </a:cubicBezTo>
                <a:cubicBezTo>
                  <a:pt x="209" y="246"/>
                  <a:pt x="283" y="316"/>
                  <a:pt x="367" y="316"/>
                </a:cubicBezTo>
                <a:close/>
                <a:moveTo>
                  <a:pt x="759" y="471"/>
                </a:moveTo>
                <a:cubicBezTo>
                  <a:pt x="664" y="471"/>
                  <a:pt x="472" y="519"/>
                  <a:pt x="472" y="615"/>
                </a:cubicBezTo>
                <a:lnTo>
                  <a:pt x="472" y="734"/>
                </a:lnTo>
                <a:lnTo>
                  <a:pt x="1047" y="734"/>
                </a:lnTo>
                <a:lnTo>
                  <a:pt x="1047" y="615"/>
                </a:lnTo>
                <a:cubicBezTo>
                  <a:pt x="1047" y="522"/>
                  <a:pt x="855" y="471"/>
                  <a:pt x="759" y="471"/>
                </a:cubicBezTo>
                <a:close/>
                <a:moveTo>
                  <a:pt x="367" y="421"/>
                </a:moveTo>
                <a:cubicBezTo>
                  <a:pt x="246" y="421"/>
                  <a:pt x="0" y="483"/>
                  <a:pt x="0" y="604"/>
                </a:cubicBezTo>
                <a:lnTo>
                  <a:pt x="0" y="734"/>
                </a:lnTo>
                <a:lnTo>
                  <a:pt x="367" y="734"/>
                </a:lnTo>
                <a:lnTo>
                  <a:pt x="367" y="615"/>
                </a:lnTo>
                <a:cubicBezTo>
                  <a:pt x="367" y="570"/>
                  <a:pt x="384" y="494"/>
                  <a:pt x="491" y="435"/>
                </a:cubicBezTo>
                <a:cubicBezTo>
                  <a:pt x="446" y="426"/>
                  <a:pt x="404" y="421"/>
                  <a:pt x="367" y="4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50"/>
          <p:cNvSpPr/>
          <p:nvPr/>
        </p:nvSpPr>
        <p:spPr>
          <a:xfrm>
            <a:off x="6441252" y="1401778"/>
            <a:ext cx="222841" cy="319496"/>
          </a:xfrm>
          <a:custGeom>
            <a:rect b="b" l="l" r="r" t="t"/>
            <a:pathLst>
              <a:path extrusionOk="0" h="1048" w="734">
                <a:moveTo>
                  <a:pt x="366" y="0"/>
                </a:moveTo>
                <a:cubicBezTo>
                  <a:pt x="163" y="0"/>
                  <a:pt x="0" y="164"/>
                  <a:pt x="0" y="367"/>
                </a:cubicBezTo>
                <a:cubicBezTo>
                  <a:pt x="0" y="641"/>
                  <a:pt x="366" y="1047"/>
                  <a:pt x="366" y="1047"/>
                </a:cubicBezTo>
                <a:cubicBezTo>
                  <a:pt x="366" y="1047"/>
                  <a:pt x="733" y="641"/>
                  <a:pt x="733" y="367"/>
                </a:cubicBezTo>
                <a:cubicBezTo>
                  <a:pt x="731" y="164"/>
                  <a:pt x="567" y="0"/>
                  <a:pt x="366" y="0"/>
                </a:cubicBezTo>
                <a:close/>
                <a:moveTo>
                  <a:pt x="366" y="497"/>
                </a:moveTo>
                <a:cubicBezTo>
                  <a:pt x="293" y="497"/>
                  <a:pt x="237" y="438"/>
                  <a:pt x="237" y="367"/>
                </a:cubicBezTo>
                <a:cubicBezTo>
                  <a:pt x="237" y="296"/>
                  <a:pt x="296" y="237"/>
                  <a:pt x="366" y="237"/>
                </a:cubicBezTo>
                <a:cubicBezTo>
                  <a:pt x="440" y="237"/>
                  <a:pt x="496" y="296"/>
                  <a:pt x="496" y="367"/>
                </a:cubicBezTo>
                <a:cubicBezTo>
                  <a:pt x="496" y="438"/>
                  <a:pt x="437" y="497"/>
                  <a:pt x="366" y="4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50"/>
          <p:cNvSpPr/>
          <p:nvPr/>
        </p:nvSpPr>
        <p:spPr>
          <a:xfrm>
            <a:off x="6392921" y="3384699"/>
            <a:ext cx="319496" cy="318153"/>
          </a:xfrm>
          <a:custGeom>
            <a:rect b="b" l="l" r="r" t="t"/>
            <a:pathLst>
              <a:path extrusionOk="0" h="1045" w="1048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50"/>
          <p:cNvSpPr/>
          <p:nvPr/>
        </p:nvSpPr>
        <p:spPr>
          <a:xfrm>
            <a:off x="2460538" y="1416000"/>
            <a:ext cx="261574" cy="291049"/>
          </a:xfrm>
          <a:custGeom>
            <a:rect b="b" l="l" r="r" t="t"/>
            <a:pathLst>
              <a:path extrusionOk="0" h="1046" w="941">
                <a:moveTo>
                  <a:pt x="833" y="105"/>
                </a:moveTo>
                <a:lnTo>
                  <a:pt x="616" y="105"/>
                </a:lnTo>
                <a:cubicBezTo>
                  <a:pt x="593" y="46"/>
                  <a:pt x="537" y="0"/>
                  <a:pt x="469" y="0"/>
                </a:cubicBezTo>
                <a:cubicBezTo>
                  <a:pt x="401" y="0"/>
                  <a:pt x="345" y="46"/>
                  <a:pt x="322" y="105"/>
                </a:cubicBezTo>
                <a:lnTo>
                  <a:pt x="105" y="105"/>
                </a:lnTo>
                <a:cubicBezTo>
                  <a:pt x="48" y="105"/>
                  <a:pt x="0" y="153"/>
                  <a:pt x="0" y="209"/>
                </a:cubicBezTo>
                <a:lnTo>
                  <a:pt x="0" y="940"/>
                </a:lnTo>
                <a:cubicBezTo>
                  <a:pt x="0" y="997"/>
                  <a:pt x="48" y="1045"/>
                  <a:pt x="105" y="1045"/>
                </a:cubicBezTo>
                <a:lnTo>
                  <a:pt x="836" y="1045"/>
                </a:lnTo>
                <a:cubicBezTo>
                  <a:pt x="892" y="1045"/>
                  <a:pt x="940" y="997"/>
                  <a:pt x="940" y="940"/>
                </a:cubicBezTo>
                <a:lnTo>
                  <a:pt x="940" y="209"/>
                </a:lnTo>
                <a:cubicBezTo>
                  <a:pt x="937" y="150"/>
                  <a:pt x="889" y="105"/>
                  <a:pt x="833" y="105"/>
                </a:cubicBezTo>
                <a:close/>
                <a:moveTo>
                  <a:pt x="466" y="105"/>
                </a:moveTo>
                <a:cubicBezTo>
                  <a:pt x="494" y="105"/>
                  <a:pt x="520" y="127"/>
                  <a:pt x="520" y="158"/>
                </a:cubicBezTo>
                <a:cubicBezTo>
                  <a:pt x="520" y="187"/>
                  <a:pt x="497" y="212"/>
                  <a:pt x="466" y="212"/>
                </a:cubicBezTo>
                <a:cubicBezTo>
                  <a:pt x="435" y="212"/>
                  <a:pt x="412" y="190"/>
                  <a:pt x="412" y="158"/>
                </a:cubicBezTo>
                <a:cubicBezTo>
                  <a:pt x="415" y="127"/>
                  <a:pt x="438" y="105"/>
                  <a:pt x="466" y="105"/>
                </a:cubicBezTo>
                <a:close/>
                <a:moveTo>
                  <a:pt x="570" y="836"/>
                </a:moveTo>
                <a:lnTo>
                  <a:pt x="204" y="836"/>
                </a:lnTo>
                <a:lnTo>
                  <a:pt x="204" y="731"/>
                </a:lnTo>
                <a:lnTo>
                  <a:pt x="570" y="731"/>
                </a:lnTo>
                <a:lnTo>
                  <a:pt x="570" y="836"/>
                </a:lnTo>
                <a:close/>
                <a:moveTo>
                  <a:pt x="728" y="627"/>
                </a:moveTo>
                <a:lnTo>
                  <a:pt x="206" y="627"/>
                </a:lnTo>
                <a:lnTo>
                  <a:pt x="206" y="523"/>
                </a:lnTo>
                <a:lnTo>
                  <a:pt x="728" y="523"/>
                </a:lnTo>
                <a:lnTo>
                  <a:pt x="728" y="627"/>
                </a:lnTo>
                <a:close/>
                <a:moveTo>
                  <a:pt x="728" y="418"/>
                </a:moveTo>
                <a:lnTo>
                  <a:pt x="206" y="418"/>
                </a:lnTo>
                <a:lnTo>
                  <a:pt x="206" y="314"/>
                </a:lnTo>
                <a:lnTo>
                  <a:pt x="728" y="314"/>
                </a:lnTo>
                <a:lnTo>
                  <a:pt x="728" y="41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1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Estudio de Usabilidad: Hallazgos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3" name="Google Shape;263;p51"/>
          <p:cNvSpPr txBox="1"/>
          <p:nvPr/>
        </p:nvSpPr>
        <p:spPr>
          <a:xfrm>
            <a:off x="359925" y="2351975"/>
            <a:ext cx="2721300" cy="23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Descripción:</a:t>
            </a:r>
            <a:r>
              <a:rPr lang="en" sz="1100">
                <a:solidFill>
                  <a:schemeClr val="dk1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Los usuarios encontraron la navegación entre diferentes secciones del evento confusa debido a la falta de indicadores claros en la interfaz.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Impacto:</a:t>
            </a:r>
            <a:r>
              <a:rPr lang="en" sz="1100">
                <a:solidFill>
                  <a:schemeClr val="dk1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Se rediseñó la interfaz para incluir menús más intuitivos y breadcrumbs que ayudan a los usuarios a comprender su ubicación dentro de la aplicación, mejorando la experiencia de navegación y reduciendo la frustración.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4" name="Google Shape;264;p51"/>
          <p:cNvSpPr txBox="1"/>
          <p:nvPr/>
        </p:nvSpPr>
        <p:spPr>
          <a:xfrm>
            <a:off x="826463" y="1628675"/>
            <a:ext cx="1872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Dificultad en la Navegación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65" name="Google Shape;265;p51"/>
          <p:cNvSpPr txBox="1"/>
          <p:nvPr/>
        </p:nvSpPr>
        <p:spPr>
          <a:xfrm>
            <a:off x="3624213" y="1642488"/>
            <a:ext cx="1872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Problemas de Visibilidad en Dispositivos Móviles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66" name="Google Shape;266;p51"/>
          <p:cNvSpPr txBox="1"/>
          <p:nvPr/>
        </p:nvSpPr>
        <p:spPr>
          <a:xfrm>
            <a:off x="5991100" y="1591750"/>
            <a:ext cx="2889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Tiempo de Carga Lento para la Generación de Informes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67" name="Google Shape;267;p51"/>
          <p:cNvSpPr txBox="1"/>
          <p:nvPr/>
        </p:nvSpPr>
        <p:spPr>
          <a:xfrm>
            <a:off x="3269812" y="2689188"/>
            <a:ext cx="2721300" cy="25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Descripción:</a:t>
            </a:r>
            <a:r>
              <a:rPr lang="en" sz="1100">
                <a:solidFill>
                  <a:schemeClr val="dk1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Algunos elementos importantes, como botones de acción y enlaces, eran difíciles de ver o seleccionar en pantallas de dispositivos móviles.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Impacto:</a:t>
            </a:r>
            <a:r>
              <a:rPr lang="en" sz="1100">
                <a:solidFill>
                  <a:schemeClr val="dk1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Se ajustaron el tamaño y el contraste de estos elementos para aumentar su visibilidad y accesibilidad, lo que resultó en una mayor facilidad de uso y satisfacción del usuario en dispositivos móviles.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8" name="Google Shape;268;p51"/>
          <p:cNvSpPr txBox="1"/>
          <p:nvPr/>
        </p:nvSpPr>
        <p:spPr>
          <a:xfrm>
            <a:off x="5991099" y="2548950"/>
            <a:ext cx="2988000" cy="19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Descripción:</a:t>
            </a:r>
            <a:r>
              <a:rPr lang="en" sz="1100">
                <a:solidFill>
                  <a:schemeClr val="dk1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Los usuarios experimentaron tiempos de carga significativos al generar informes de asistencia desde la aplicación.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Impacto:</a:t>
            </a:r>
            <a:r>
              <a:rPr lang="en" sz="1100">
                <a:solidFill>
                  <a:schemeClr val="dk1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Se optimizaron las consultas de datos y los recursos del servidor para acelerar la generación de informes, lo que mejoró la eficiencia operativa y aumentó la satisfacción general del usuario con la aplicación.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9" name="Google Shape;269;p51"/>
          <p:cNvSpPr/>
          <p:nvPr/>
        </p:nvSpPr>
        <p:spPr>
          <a:xfrm>
            <a:off x="1506113" y="1078446"/>
            <a:ext cx="513300" cy="5133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70" name="Google Shape;270;p51"/>
          <p:cNvSpPr/>
          <p:nvPr/>
        </p:nvSpPr>
        <p:spPr>
          <a:xfrm>
            <a:off x="4303875" y="1104383"/>
            <a:ext cx="513300" cy="5133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71" name="Google Shape;271;p51"/>
          <p:cNvSpPr/>
          <p:nvPr/>
        </p:nvSpPr>
        <p:spPr>
          <a:xfrm>
            <a:off x="7137938" y="1078446"/>
            <a:ext cx="513300" cy="5133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4A853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2"/>
          <p:cNvSpPr txBox="1"/>
          <p:nvPr/>
        </p:nvSpPr>
        <p:spPr>
          <a:xfrm>
            <a:off x="3721275" y="2048400"/>
            <a:ext cx="399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High-fidelity prototype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Accessibility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7" name="Google Shape;277;p52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Refining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8" name="Google Shape;278;p52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3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4" name="Google Shape;284;p53"/>
          <p:cNvSpPr/>
          <p:nvPr/>
        </p:nvSpPr>
        <p:spPr>
          <a:xfrm>
            <a:off x="3718563" y="1250000"/>
            <a:ext cx="1818900" cy="3174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53"/>
          <p:cNvSpPr txBox="1"/>
          <p:nvPr/>
        </p:nvSpPr>
        <p:spPr>
          <a:xfrm>
            <a:off x="4077825" y="2652500"/>
            <a:ext cx="1100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 1 before 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6" name="Google Shape;286;p53"/>
          <p:cNvSpPr/>
          <p:nvPr/>
        </p:nvSpPr>
        <p:spPr>
          <a:xfrm>
            <a:off x="6774138" y="1268300"/>
            <a:ext cx="1818900" cy="3174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53"/>
          <p:cNvSpPr txBox="1"/>
          <p:nvPr/>
        </p:nvSpPr>
        <p:spPr>
          <a:xfrm>
            <a:off x="7133400" y="2670800"/>
            <a:ext cx="1100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 1 after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88" name="Google Shape;288;p53"/>
          <p:cNvCxnSpPr/>
          <p:nvPr/>
        </p:nvCxnSpPr>
        <p:spPr>
          <a:xfrm>
            <a:off x="5749763" y="2855450"/>
            <a:ext cx="812100" cy="0"/>
          </a:xfrm>
          <a:prstGeom prst="straightConnector1">
            <a:avLst/>
          </a:prstGeom>
          <a:noFill/>
          <a:ln cap="flat" cmpd="sng" w="28575">
            <a:solidFill>
              <a:srgbClr val="34A85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9" name="Google Shape;289;p53"/>
          <p:cNvSpPr txBox="1"/>
          <p:nvPr/>
        </p:nvSpPr>
        <p:spPr>
          <a:xfrm>
            <a:off x="3451125" y="853300"/>
            <a:ext cx="2353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Before usability study</a:t>
            </a:r>
            <a:endParaRPr sz="1200">
              <a:solidFill>
                <a:srgbClr val="34A85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967D2"/>
              </a:solidFill>
            </a:endParaRPr>
          </a:p>
        </p:txBody>
      </p:sp>
      <p:sp>
        <p:nvSpPr>
          <p:cNvPr id="290" name="Google Shape;290;p53"/>
          <p:cNvSpPr txBox="1"/>
          <p:nvPr/>
        </p:nvSpPr>
        <p:spPr>
          <a:xfrm>
            <a:off x="6506700" y="853300"/>
            <a:ext cx="2353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After usability study</a:t>
            </a:r>
            <a:endParaRPr sz="1200">
              <a:solidFill>
                <a:srgbClr val="34A85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967D2"/>
              </a:solidFill>
            </a:endParaRPr>
          </a:p>
        </p:txBody>
      </p:sp>
      <p:pic>
        <p:nvPicPr>
          <p:cNvPr id="291" name="Google Shape;29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3213" y="1248114"/>
            <a:ext cx="1609625" cy="3399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4175" y="1268305"/>
            <a:ext cx="2027650" cy="36046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4"/>
          <p:cNvSpPr/>
          <p:nvPr/>
        </p:nvSpPr>
        <p:spPr>
          <a:xfrm>
            <a:off x="3718563" y="1250000"/>
            <a:ext cx="1818900" cy="3174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54"/>
          <p:cNvSpPr/>
          <p:nvPr/>
        </p:nvSpPr>
        <p:spPr>
          <a:xfrm>
            <a:off x="6774138" y="1268300"/>
            <a:ext cx="1818900" cy="3174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54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0" name="Google Shape;300;p54"/>
          <p:cNvSpPr txBox="1"/>
          <p:nvPr/>
        </p:nvSpPr>
        <p:spPr>
          <a:xfrm>
            <a:off x="4077825" y="2652500"/>
            <a:ext cx="1100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 2 before 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1" name="Google Shape;301;p54"/>
          <p:cNvSpPr txBox="1"/>
          <p:nvPr/>
        </p:nvSpPr>
        <p:spPr>
          <a:xfrm>
            <a:off x="7133400" y="2670800"/>
            <a:ext cx="1100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 2 after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2" name="Google Shape;302;p54"/>
          <p:cNvCxnSpPr/>
          <p:nvPr/>
        </p:nvCxnSpPr>
        <p:spPr>
          <a:xfrm>
            <a:off x="5749763" y="2855450"/>
            <a:ext cx="812100" cy="0"/>
          </a:xfrm>
          <a:prstGeom prst="straightConnector1">
            <a:avLst/>
          </a:prstGeom>
          <a:noFill/>
          <a:ln cap="flat" cmpd="sng" w="28575">
            <a:solidFill>
              <a:srgbClr val="34A85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3" name="Google Shape;303;p54"/>
          <p:cNvSpPr txBox="1"/>
          <p:nvPr/>
        </p:nvSpPr>
        <p:spPr>
          <a:xfrm>
            <a:off x="3451125" y="853300"/>
            <a:ext cx="2353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Before usability study</a:t>
            </a:r>
            <a:endParaRPr sz="1200">
              <a:solidFill>
                <a:srgbClr val="34A85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967D2"/>
              </a:solidFill>
            </a:endParaRPr>
          </a:p>
        </p:txBody>
      </p:sp>
      <p:sp>
        <p:nvSpPr>
          <p:cNvPr id="304" name="Google Shape;304;p54"/>
          <p:cNvSpPr txBox="1"/>
          <p:nvPr/>
        </p:nvSpPr>
        <p:spPr>
          <a:xfrm>
            <a:off x="4832125" y="192900"/>
            <a:ext cx="2353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After usability study</a:t>
            </a:r>
            <a:endParaRPr sz="1200">
              <a:solidFill>
                <a:srgbClr val="34A85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967D2"/>
              </a:solidFill>
            </a:endParaRPr>
          </a:p>
        </p:txBody>
      </p:sp>
      <p:pic>
        <p:nvPicPr>
          <p:cNvPr id="305" name="Google Shape;3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6950" y="1199775"/>
            <a:ext cx="1800555" cy="3760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1734" y="0"/>
            <a:ext cx="160373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5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12" name="Google Shape;31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30850"/>
            <a:ext cx="8529180" cy="376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6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18" name="Google Shape;31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650" y="1021075"/>
            <a:ext cx="5026724" cy="376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7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4" name="Google Shape;32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425" y="1223100"/>
            <a:ext cx="8157937" cy="376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0"/>
          <p:cNvSpPr txBox="1"/>
          <p:nvPr/>
        </p:nvSpPr>
        <p:spPr>
          <a:xfrm>
            <a:off x="1231075" y="1351725"/>
            <a:ext cx="39342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product: 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CheckApp es una aplicación móvil que permite a los administradores gestionar eventos y a los participantes registrar su asistencia manualmente, optimizando la organización y seguimiento de eventos.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0" name="Google Shape;160;p40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Resumen del Proyecto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1" name="Google Shape;161;p40"/>
          <p:cNvSpPr/>
          <p:nvPr/>
        </p:nvSpPr>
        <p:spPr>
          <a:xfrm>
            <a:off x="517675" y="12994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0"/>
          <p:cNvSpPr txBox="1"/>
          <p:nvPr/>
        </p:nvSpPr>
        <p:spPr>
          <a:xfrm>
            <a:off x="1231075" y="3580485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Project duration: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Agosto 2024 - Diciembre 2024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3" name="Google Shape;163;p40"/>
          <p:cNvSpPr/>
          <p:nvPr/>
        </p:nvSpPr>
        <p:spPr>
          <a:xfrm>
            <a:off x="517675" y="3580485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40"/>
          <p:cNvSpPr/>
          <p:nvPr/>
        </p:nvSpPr>
        <p:spPr>
          <a:xfrm>
            <a:off x="643388" y="3706736"/>
            <a:ext cx="261874" cy="260801"/>
          </a:xfrm>
          <a:custGeom>
            <a:rect b="b" l="l" r="r" t="t"/>
            <a:pathLst>
              <a:path extrusionOk="0" h="1045" w="1048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40"/>
          <p:cNvSpPr/>
          <p:nvPr/>
        </p:nvSpPr>
        <p:spPr>
          <a:xfrm>
            <a:off x="610514" y="1447462"/>
            <a:ext cx="327623" cy="217176"/>
          </a:xfrm>
          <a:custGeom>
            <a:rect b="b" l="l" r="r" t="t"/>
            <a:pathLst>
              <a:path extrusionOk="0" h="765" w="1149">
                <a:moveTo>
                  <a:pt x="191" y="96"/>
                </a:moveTo>
                <a:lnTo>
                  <a:pt x="1052" y="96"/>
                </a:lnTo>
                <a:lnTo>
                  <a:pt x="1052" y="0"/>
                </a:lnTo>
                <a:lnTo>
                  <a:pt x="191" y="0"/>
                </a:lnTo>
                <a:cubicBezTo>
                  <a:pt x="138" y="0"/>
                  <a:pt x="95" y="42"/>
                  <a:pt x="95" y="96"/>
                </a:cubicBezTo>
                <a:lnTo>
                  <a:pt x="95" y="621"/>
                </a:lnTo>
                <a:lnTo>
                  <a:pt x="0" y="621"/>
                </a:lnTo>
                <a:lnTo>
                  <a:pt x="0" y="764"/>
                </a:lnTo>
                <a:lnTo>
                  <a:pt x="668" y="764"/>
                </a:lnTo>
                <a:lnTo>
                  <a:pt x="668" y="621"/>
                </a:lnTo>
                <a:lnTo>
                  <a:pt x="191" y="621"/>
                </a:lnTo>
                <a:lnTo>
                  <a:pt x="191" y="96"/>
                </a:lnTo>
                <a:close/>
                <a:moveTo>
                  <a:pt x="1100" y="189"/>
                </a:moveTo>
                <a:lnTo>
                  <a:pt x="812" y="189"/>
                </a:lnTo>
                <a:cubicBezTo>
                  <a:pt x="787" y="189"/>
                  <a:pt x="764" y="211"/>
                  <a:pt x="764" y="237"/>
                </a:cubicBezTo>
                <a:lnTo>
                  <a:pt x="764" y="714"/>
                </a:lnTo>
                <a:cubicBezTo>
                  <a:pt x="764" y="739"/>
                  <a:pt x="787" y="762"/>
                  <a:pt x="812" y="762"/>
                </a:cubicBezTo>
                <a:lnTo>
                  <a:pt x="1100" y="762"/>
                </a:lnTo>
                <a:cubicBezTo>
                  <a:pt x="1126" y="762"/>
                  <a:pt x="1148" y="739"/>
                  <a:pt x="1148" y="714"/>
                </a:cubicBezTo>
                <a:lnTo>
                  <a:pt x="1148" y="237"/>
                </a:lnTo>
                <a:cubicBezTo>
                  <a:pt x="1145" y="211"/>
                  <a:pt x="1126" y="189"/>
                  <a:pt x="1100" y="189"/>
                </a:cubicBezTo>
                <a:close/>
                <a:moveTo>
                  <a:pt x="1052" y="621"/>
                </a:moveTo>
                <a:lnTo>
                  <a:pt x="860" y="621"/>
                </a:lnTo>
                <a:lnTo>
                  <a:pt x="860" y="285"/>
                </a:lnTo>
                <a:lnTo>
                  <a:pt x="1052" y="285"/>
                </a:lnTo>
                <a:lnTo>
                  <a:pt x="1052" y="62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0600" y="164613"/>
            <a:ext cx="2166425" cy="4814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8"/>
          <p:cNvSpPr/>
          <p:nvPr/>
        </p:nvSpPr>
        <p:spPr>
          <a:xfrm>
            <a:off x="4437475" y="524850"/>
            <a:ext cx="4480800" cy="409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58"/>
          <p:cNvSpPr txBox="1"/>
          <p:nvPr/>
        </p:nvSpPr>
        <p:spPr>
          <a:xfrm>
            <a:off x="517675" y="524350"/>
            <a:ext cx="70008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High-fidelity</a:t>
            </a:r>
            <a:b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1" name="Google Shape;331;p58"/>
          <p:cNvSpPr txBox="1"/>
          <p:nvPr/>
        </p:nvSpPr>
        <p:spPr>
          <a:xfrm>
            <a:off x="532875" y="1793800"/>
            <a:ext cx="2421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Prototipo Alta Fidelidad</a:t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2" name="Google Shape;332;p58"/>
          <p:cNvSpPr txBox="1"/>
          <p:nvPr/>
        </p:nvSpPr>
        <p:spPr>
          <a:xfrm>
            <a:off x="6011725" y="2110050"/>
            <a:ext cx="1332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Screenshot of prototype with connections or prototype GIF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33" name="Google Shape;333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4175" y="707206"/>
            <a:ext cx="6189826" cy="3269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285F4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9"/>
          <p:cNvSpPr txBox="1"/>
          <p:nvPr/>
        </p:nvSpPr>
        <p:spPr>
          <a:xfrm>
            <a:off x="-468875" y="2294700"/>
            <a:ext cx="3704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Gracias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39" name="Google Shape;339;p59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1"/>
          <p:cNvSpPr txBox="1"/>
          <p:nvPr/>
        </p:nvSpPr>
        <p:spPr>
          <a:xfrm>
            <a:off x="517675" y="2237975"/>
            <a:ext cx="34461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problem: 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La gestión y el registro de asistencia en eventos suelen ser procesos ineficientes y propensos a errores cuando se manejan de manera tradicional o manual.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" name="Google Shape;172;p41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3" name="Google Shape;173;p41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41"/>
          <p:cNvSpPr txBox="1"/>
          <p:nvPr/>
        </p:nvSpPr>
        <p:spPr>
          <a:xfrm>
            <a:off x="4572000" y="2237975"/>
            <a:ext cx="34461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goal: 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Optimizar y automatizar el proceso de gestión de eventos y registro de asistencia a través de una aplicación móvil, facilitando tanto la organización por parte de los administradores como la participación y confirmación de asistencia de los participantes.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41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41"/>
          <p:cNvSpPr/>
          <p:nvPr/>
        </p:nvSpPr>
        <p:spPr>
          <a:xfrm>
            <a:off x="4684213" y="1653525"/>
            <a:ext cx="288875" cy="274249"/>
          </a:xfrm>
          <a:custGeom>
            <a:rect b="b" l="l" r="r" t="t"/>
            <a:pathLst>
              <a:path extrusionOk="0" h="993" w="1045">
                <a:moveTo>
                  <a:pt x="522" y="798"/>
                </a:moveTo>
                <a:lnTo>
                  <a:pt x="844" y="992"/>
                </a:lnTo>
                <a:lnTo>
                  <a:pt x="759" y="626"/>
                </a:lnTo>
                <a:lnTo>
                  <a:pt x="1044" y="378"/>
                </a:lnTo>
                <a:lnTo>
                  <a:pt x="669" y="347"/>
                </a:lnTo>
                <a:lnTo>
                  <a:pt x="522" y="0"/>
                </a:lnTo>
                <a:lnTo>
                  <a:pt x="375" y="347"/>
                </a:lnTo>
                <a:lnTo>
                  <a:pt x="0" y="378"/>
                </a:lnTo>
                <a:lnTo>
                  <a:pt x="285" y="626"/>
                </a:lnTo>
                <a:lnTo>
                  <a:pt x="200" y="992"/>
                </a:lnTo>
                <a:lnTo>
                  <a:pt x="522" y="798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41"/>
          <p:cNvSpPr/>
          <p:nvPr/>
        </p:nvSpPr>
        <p:spPr>
          <a:xfrm>
            <a:off x="640475" y="1656801"/>
            <a:ext cx="267700" cy="267700"/>
          </a:xfrm>
          <a:custGeom>
            <a:rect b="b" l="l" r="r" t="t"/>
            <a:pathLst>
              <a:path extrusionOk="0" h="209550" w="209550">
                <a:moveTo>
                  <a:pt x="115315" y="52353"/>
                </a:moveTo>
                <a:lnTo>
                  <a:pt x="115315" y="115315"/>
                </a:lnTo>
                <a:lnTo>
                  <a:pt x="94235" y="115315"/>
                </a:lnTo>
                <a:lnTo>
                  <a:pt x="94235" y="52353"/>
                </a:lnTo>
                <a:close/>
                <a:moveTo>
                  <a:pt x="115315" y="136256"/>
                </a:moveTo>
                <a:lnTo>
                  <a:pt x="115315" y="157197"/>
                </a:lnTo>
                <a:lnTo>
                  <a:pt x="94235" y="157197"/>
                </a:lnTo>
                <a:lnTo>
                  <a:pt x="94235" y="136256"/>
                </a:lnTo>
                <a:close/>
                <a:moveTo>
                  <a:pt x="104705" y="0"/>
                </a:moveTo>
                <a:lnTo>
                  <a:pt x="99400" y="140"/>
                </a:lnTo>
                <a:lnTo>
                  <a:pt x="94095" y="558"/>
                </a:lnTo>
                <a:lnTo>
                  <a:pt x="88790" y="1256"/>
                </a:lnTo>
                <a:lnTo>
                  <a:pt x="83625" y="2094"/>
                </a:lnTo>
                <a:lnTo>
                  <a:pt x="78599" y="3351"/>
                </a:lnTo>
                <a:lnTo>
                  <a:pt x="73573" y="4747"/>
                </a:lnTo>
                <a:lnTo>
                  <a:pt x="68687" y="6422"/>
                </a:lnTo>
                <a:lnTo>
                  <a:pt x="63940" y="8237"/>
                </a:lnTo>
                <a:lnTo>
                  <a:pt x="59333" y="10331"/>
                </a:lnTo>
                <a:lnTo>
                  <a:pt x="54866" y="12704"/>
                </a:lnTo>
                <a:lnTo>
                  <a:pt x="50398" y="15217"/>
                </a:lnTo>
                <a:lnTo>
                  <a:pt x="46210" y="17870"/>
                </a:lnTo>
                <a:lnTo>
                  <a:pt x="42022" y="20801"/>
                </a:lnTo>
                <a:lnTo>
                  <a:pt x="38113" y="23873"/>
                </a:lnTo>
                <a:lnTo>
                  <a:pt x="34343" y="27223"/>
                </a:lnTo>
                <a:lnTo>
                  <a:pt x="30714" y="30714"/>
                </a:lnTo>
                <a:lnTo>
                  <a:pt x="27223" y="34343"/>
                </a:lnTo>
                <a:lnTo>
                  <a:pt x="23873" y="38113"/>
                </a:lnTo>
                <a:lnTo>
                  <a:pt x="20801" y="42161"/>
                </a:lnTo>
                <a:lnTo>
                  <a:pt x="17870" y="46210"/>
                </a:lnTo>
                <a:lnTo>
                  <a:pt x="15217" y="50398"/>
                </a:lnTo>
                <a:lnTo>
                  <a:pt x="12704" y="54866"/>
                </a:lnTo>
                <a:lnTo>
                  <a:pt x="10331" y="59333"/>
                </a:lnTo>
                <a:lnTo>
                  <a:pt x="8237" y="63940"/>
                </a:lnTo>
                <a:lnTo>
                  <a:pt x="6282" y="68826"/>
                </a:lnTo>
                <a:lnTo>
                  <a:pt x="4747" y="73573"/>
                </a:lnTo>
                <a:lnTo>
                  <a:pt x="3351" y="78599"/>
                </a:lnTo>
                <a:lnTo>
                  <a:pt x="2094" y="83625"/>
                </a:lnTo>
                <a:lnTo>
                  <a:pt x="1256" y="88790"/>
                </a:lnTo>
                <a:lnTo>
                  <a:pt x="558" y="94095"/>
                </a:lnTo>
                <a:lnTo>
                  <a:pt x="140" y="99400"/>
                </a:lnTo>
                <a:lnTo>
                  <a:pt x="0" y="104845"/>
                </a:lnTo>
                <a:lnTo>
                  <a:pt x="140" y="110150"/>
                </a:lnTo>
                <a:lnTo>
                  <a:pt x="558" y="115455"/>
                </a:lnTo>
                <a:lnTo>
                  <a:pt x="1256" y="120760"/>
                </a:lnTo>
                <a:lnTo>
                  <a:pt x="2094" y="125925"/>
                </a:lnTo>
                <a:lnTo>
                  <a:pt x="3351" y="130951"/>
                </a:lnTo>
                <a:lnTo>
                  <a:pt x="4747" y="135977"/>
                </a:lnTo>
                <a:lnTo>
                  <a:pt x="6282" y="140863"/>
                </a:lnTo>
                <a:lnTo>
                  <a:pt x="8237" y="145610"/>
                </a:lnTo>
                <a:lnTo>
                  <a:pt x="10331" y="150217"/>
                </a:lnTo>
                <a:lnTo>
                  <a:pt x="12704" y="154684"/>
                </a:lnTo>
                <a:lnTo>
                  <a:pt x="15217" y="159152"/>
                </a:lnTo>
                <a:lnTo>
                  <a:pt x="17870" y="163340"/>
                </a:lnTo>
                <a:lnTo>
                  <a:pt x="20801" y="167528"/>
                </a:lnTo>
                <a:lnTo>
                  <a:pt x="23873" y="171437"/>
                </a:lnTo>
                <a:lnTo>
                  <a:pt x="27223" y="175207"/>
                </a:lnTo>
                <a:lnTo>
                  <a:pt x="30714" y="178836"/>
                </a:lnTo>
                <a:lnTo>
                  <a:pt x="34343" y="182327"/>
                </a:lnTo>
                <a:lnTo>
                  <a:pt x="38113" y="185677"/>
                </a:lnTo>
                <a:lnTo>
                  <a:pt x="42022" y="188749"/>
                </a:lnTo>
                <a:lnTo>
                  <a:pt x="46210" y="191680"/>
                </a:lnTo>
                <a:lnTo>
                  <a:pt x="50398" y="194333"/>
                </a:lnTo>
                <a:lnTo>
                  <a:pt x="54866" y="196846"/>
                </a:lnTo>
                <a:lnTo>
                  <a:pt x="59333" y="199219"/>
                </a:lnTo>
                <a:lnTo>
                  <a:pt x="63940" y="201313"/>
                </a:lnTo>
                <a:lnTo>
                  <a:pt x="68687" y="203268"/>
                </a:lnTo>
                <a:lnTo>
                  <a:pt x="73573" y="204803"/>
                </a:lnTo>
                <a:lnTo>
                  <a:pt x="78599" y="206199"/>
                </a:lnTo>
                <a:lnTo>
                  <a:pt x="83625" y="207456"/>
                </a:lnTo>
                <a:lnTo>
                  <a:pt x="88790" y="208294"/>
                </a:lnTo>
                <a:lnTo>
                  <a:pt x="94095" y="208992"/>
                </a:lnTo>
                <a:lnTo>
                  <a:pt x="99400" y="209410"/>
                </a:lnTo>
                <a:lnTo>
                  <a:pt x="104705" y="209550"/>
                </a:lnTo>
                <a:lnTo>
                  <a:pt x="110150" y="209410"/>
                </a:lnTo>
                <a:lnTo>
                  <a:pt x="115455" y="208992"/>
                </a:lnTo>
                <a:lnTo>
                  <a:pt x="120760" y="208294"/>
                </a:lnTo>
                <a:lnTo>
                  <a:pt x="125925" y="207456"/>
                </a:lnTo>
                <a:lnTo>
                  <a:pt x="130951" y="206199"/>
                </a:lnTo>
                <a:lnTo>
                  <a:pt x="135977" y="204803"/>
                </a:lnTo>
                <a:lnTo>
                  <a:pt x="140724" y="203268"/>
                </a:lnTo>
                <a:lnTo>
                  <a:pt x="145610" y="201313"/>
                </a:lnTo>
                <a:lnTo>
                  <a:pt x="150217" y="199219"/>
                </a:lnTo>
                <a:lnTo>
                  <a:pt x="154684" y="196846"/>
                </a:lnTo>
                <a:lnTo>
                  <a:pt x="159152" y="194333"/>
                </a:lnTo>
                <a:lnTo>
                  <a:pt x="163340" y="191680"/>
                </a:lnTo>
                <a:lnTo>
                  <a:pt x="167389" y="188749"/>
                </a:lnTo>
                <a:lnTo>
                  <a:pt x="171437" y="185677"/>
                </a:lnTo>
                <a:lnTo>
                  <a:pt x="175207" y="182327"/>
                </a:lnTo>
                <a:lnTo>
                  <a:pt x="178836" y="178836"/>
                </a:lnTo>
                <a:lnTo>
                  <a:pt x="182327" y="175207"/>
                </a:lnTo>
                <a:lnTo>
                  <a:pt x="185677" y="171437"/>
                </a:lnTo>
                <a:lnTo>
                  <a:pt x="188749" y="167528"/>
                </a:lnTo>
                <a:lnTo>
                  <a:pt x="191680" y="163340"/>
                </a:lnTo>
                <a:lnTo>
                  <a:pt x="194333" y="159152"/>
                </a:lnTo>
                <a:lnTo>
                  <a:pt x="196846" y="154684"/>
                </a:lnTo>
                <a:lnTo>
                  <a:pt x="199219" y="150217"/>
                </a:lnTo>
                <a:lnTo>
                  <a:pt x="201313" y="145610"/>
                </a:lnTo>
                <a:lnTo>
                  <a:pt x="203128" y="140863"/>
                </a:lnTo>
                <a:lnTo>
                  <a:pt x="204803" y="135977"/>
                </a:lnTo>
                <a:lnTo>
                  <a:pt x="206199" y="130951"/>
                </a:lnTo>
                <a:lnTo>
                  <a:pt x="207456" y="125925"/>
                </a:lnTo>
                <a:lnTo>
                  <a:pt x="208294" y="120760"/>
                </a:lnTo>
                <a:lnTo>
                  <a:pt x="208992" y="115455"/>
                </a:lnTo>
                <a:lnTo>
                  <a:pt x="209410" y="110150"/>
                </a:lnTo>
                <a:lnTo>
                  <a:pt x="209550" y="104845"/>
                </a:lnTo>
                <a:lnTo>
                  <a:pt x="209410" y="99400"/>
                </a:lnTo>
                <a:lnTo>
                  <a:pt x="208992" y="94095"/>
                </a:lnTo>
                <a:lnTo>
                  <a:pt x="208294" y="88790"/>
                </a:lnTo>
                <a:lnTo>
                  <a:pt x="207456" y="83625"/>
                </a:lnTo>
                <a:lnTo>
                  <a:pt x="206199" y="78599"/>
                </a:lnTo>
                <a:lnTo>
                  <a:pt x="204803" y="73573"/>
                </a:lnTo>
                <a:lnTo>
                  <a:pt x="203128" y="68826"/>
                </a:lnTo>
                <a:lnTo>
                  <a:pt x="201313" y="63940"/>
                </a:lnTo>
                <a:lnTo>
                  <a:pt x="199219" y="59333"/>
                </a:lnTo>
                <a:lnTo>
                  <a:pt x="196846" y="54866"/>
                </a:lnTo>
                <a:lnTo>
                  <a:pt x="194333" y="50398"/>
                </a:lnTo>
                <a:lnTo>
                  <a:pt x="191680" y="46210"/>
                </a:lnTo>
                <a:lnTo>
                  <a:pt x="188749" y="42161"/>
                </a:lnTo>
                <a:lnTo>
                  <a:pt x="185677" y="38113"/>
                </a:lnTo>
                <a:lnTo>
                  <a:pt x="182327" y="34343"/>
                </a:lnTo>
                <a:lnTo>
                  <a:pt x="178836" y="30714"/>
                </a:lnTo>
                <a:lnTo>
                  <a:pt x="175207" y="27223"/>
                </a:lnTo>
                <a:lnTo>
                  <a:pt x="171437" y="23873"/>
                </a:lnTo>
                <a:lnTo>
                  <a:pt x="167389" y="20801"/>
                </a:lnTo>
                <a:lnTo>
                  <a:pt x="163340" y="17870"/>
                </a:lnTo>
                <a:lnTo>
                  <a:pt x="159152" y="15217"/>
                </a:lnTo>
                <a:lnTo>
                  <a:pt x="154684" y="12704"/>
                </a:lnTo>
                <a:lnTo>
                  <a:pt x="150217" y="10331"/>
                </a:lnTo>
                <a:lnTo>
                  <a:pt x="145610" y="8237"/>
                </a:lnTo>
                <a:lnTo>
                  <a:pt x="140724" y="6422"/>
                </a:lnTo>
                <a:lnTo>
                  <a:pt x="135977" y="4747"/>
                </a:lnTo>
                <a:lnTo>
                  <a:pt x="130951" y="3351"/>
                </a:lnTo>
                <a:lnTo>
                  <a:pt x="125925" y="2094"/>
                </a:lnTo>
                <a:lnTo>
                  <a:pt x="120760" y="1256"/>
                </a:lnTo>
                <a:lnTo>
                  <a:pt x="115455" y="558"/>
                </a:lnTo>
                <a:lnTo>
                  <a:pt x="110150" y="140"/>
                </a:lnTo>
                <a:lnTo>
                  <a:pt x="1047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2"/>
          <p:cNvSpPr txBox="1"/>
          <p:nvPr/>
        </p:nvSpPr>
        <p:spPr>
          <a:xfrm>
            <a:off x="517675" y="2237975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My role: 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Diseñadora UX principal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3" name="Google Shape;183;p42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4" name="Google Shape;184;p42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42"/>
          <p:cNvSpPr txBox="1"/>
          <p:nvPr/>
        </p:nvSpPr>
        <p:spPr>
          <a:xfrm>
            <a:off x="4572000" y="2237975"/>
            <a:ext cx="34461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Responsibilities</a:t>
            </a:r>
            <a:r>
              <a:rPr lang="en">
                <a:solidFill>
                  <a:srgbClr val="1967D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Investigación de usuarios, creación de wireframes, desarrollo de prototipos de baja y </a:t>
            </a:r>
            <a:endParaRPr b="1" sz="120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alta fidelidad, pruebas de usabilidad y diseño de la interfaz adaptable para la plataforma web.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6" name="Google Shape;186;p42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2"/>
          <p:cNvSpPr/>
          <p:nvPr/>
        </p:nvSpPr>
        <p:spPr>
          <a:xfrm>
            <a:off x="645441" y="1662440"/>
            <a:ext cx="257757" cy="256421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42"/>
          <p:cNvSpPr/>
          <p:nvPr/>
        </p:nvSpPr>
        <p:spPr>
          <a:xfrm>
            <a:off x="4685687" y="1710781"/>
            <a:ext cx="285935" cy="159748"/>
          </a:xfrm>
          <a:custGeom>
            <a:rect b="b" l="l" r="r" t="t"/>
            <a:pathLst>
              <a:path extrusionOk="0" h="526" w="941">
                <a:moveTo>
                  <a:pt x="0" y="316"/>
                </a:moveTo>
                <a:lnTo>
                  <a:pt x="105" y="316"/>
                </a:lnTo>
                <a:lnTo>
                  <a:pt x="105" y="212"/>
                </a:lnTo>
                <a:lnTo>
                  <a:pt x="0" y="212"/>
                </a:lnTo>
                <a:lnTo>
                  <a:pt x="0" y="316"/>
                </a:lnTo>
                <a:close/>
                <a:moveTo>
                  <a:pt x="0" y="525"/>
                </a:moveTo>
                <a:lnTo>
                  <a:pt x="105" y="525"/>
                </a:lnTo>
                <a:lnTo>
                  <a:pt x="105" y="421"/>
                </a:lnTo>
                <a:lnTo>
                  <a:pt x="0" y="421"/>
                </a:lnTo>
                <a:lnTo>
                  <a:pt x="0" y="525"/>
                </a:lnTo>
                <a:close/>
                <a:moveTo>
                  <a:pt x="0" y="105"/>
                </a:moveTo>
                <a:lnTo>
                  <a:pt x="105" y="105"/>
                </a:lnTo>
                <a:lnTo>
                  <a:pt x="105" y="0"/>
                </a:lnTo>
                <a:lnTo>
                  <a:pt x="0" y="0"/>
                </a:lnTo>
                <a:lnTo>
                  <a:pt x="0" y="105"/>
                </a:lnTo>
                <a:close/>
                <a:moveTo>
                  <a:pt x="209" y="316"/>
                </a:moveTo>
                <a:lnTo>
                  <a:pt x="940" y="316"/>
                </a:lnTo>
                <a:lnTo>
                  <a:pt x="940" y="212"/>
                </a:lnTo>
                <a:lnTo>
                  <a:pt x="209" y="212"/>
                </a:lnTo>
                <a:lnTo>
                  <a:pt x="209" y="316"/>
                </a:lnTo>
                <a:close/>
                <a:moveTo>
                  <a:pt x="209" y="525"/>
                </a:moveTo>
                <a:lnTo>
                  <a:pt x="940" y="525"/>
                </a:lnTo>
                <a:lnTo>
                  <a:pt x="940" y="421"/>
                </a:lnTo>
                <a:lnTo>
                  <a:pt x="209" y="421"/>
                </a:lnTo>
                <a:lnTo>
                  <a:pt x="209" y="525"/>
                </a:lnTo>
                <a:close/>
                <a:moveTo>
                  <a:pt x="209" y="0"/>
                </a:moveTo>
                <a:lnTo>
                  <a:pt x="209" y="105"/>
                </a:lnTo>
                <a:lnTo>
                  <a:pt x="940" y="105"/>
                </a:lnTo>
                <a:lnTo>
                  <a:pt x="940" y="0"/>
                </a:lnTo>
                <a:lnTo>
                  <a:pt x="20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4335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3"/>
          <p:cNvSpPr txBox="1"/>
          <p:nvPr/>
        </p:nvSpPr>
        <p:spPr>
          <a:xfrm>
            <a:off x="-46002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Understanding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user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94" name="Google Shape;194;p43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5" name="Google Shape;195;p43"/>
          <p:cNvSpPr txBox="1"/>
          <p:nvPr/>
        </p:nvSpPr>
        <p:spPr>
          <a:xfrm>
            <a:off x="3712425" y="1886850"/>
            <a:ext cx="39465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Investigación de Usuarios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Personas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Declaración de Problemas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Mapas de viaje del Usuario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4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44"/>
          <p:cNvSpPr txBox="1"/>
          <p:nvPr/>
        </p:nvSpPr>
        <p:spPr>
          <a:xfrm>
            <a:off x="517675" y="524350"/>
            <a:ext cx="6155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Investigación de Usuarios: Resumen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2" name="Google Shape;202;p44"/>
          <p:cNvSpPr txBox="1"/>
          <p:nvPr/>
        </p:nvSpPr>
        <p:spPr>
          <a:xfrm>
            <a:off x="919075" y="2115500"/>
            <a:ext cx="7136100" cy="2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En el desarrollo de CheckApp, se realizó una investigación exhaustiva de usuarios para comprender mejor las necesidades y desafíos enfrentados por organizadores de eventos y participantes. Utilizando metodologías como encuestas en línea, entrevistas en profundidad y pruebas de concepto, se identificaron demandas clave como la necesidad de eficiencia, la importancia de la simplicidad en la interfaz, y el deseo de características específicas como el registro en línea y las notificaciones en tiempo real. Estos hallazgos informaron el diseño y desarrollo de la aplicación, resultando en una herramienta que no solo simplifica la gestión de eventos y el registro de asistencia, sino que también mejora significativamente la experiencia del usuario al ser intuitiva y fácil de usar en diversos dispositivos.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" name="Google Shape;203;p44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44"/>
          <p:cNvSpPr/>
          <p:nvPr/>
        </p:nvSpPr>
        <p:spPr>
          <a:xfrm>
            <a:off x="4373201" y="1744926"/>
            <a:ext cx="227849" cy="227849"/>
          </a:xfrm>
          <a:custGeom>
            <a:rect b="b" l="l" r="r" t="t"/>
            <a:pathLst>
              <a:path extrusionOk="0" h="941" w="940">
                <a:moveTo>
                  <a:pt x="835" y="0"/>
                </a:moveTo>
                <a:lnTo>
                  <a:pt x="104" y="0"/>
                </a:lnTo>
                <a:cubicBezTo>
                  <a:pt x="47" y="0"/>
                  <a:pt x="0" y="48"/>
                  <a:pt x="0" y="105"/>
                </a:cubicBezTo>
                <a:lnTo>
                  <a:pt x="0" y="835"/>
                </a:lnTo>
                <a:cubicBezTo>
                  <a:pt x="0" y="892"/>
                  <a:pt x="47" y="940"/>
                  <a:pt x="104" y="940"/>
                </a:cubicBezTo>
                <a:lnTo>
                  <a:pt x="835" y="940"/>
                </a:lnTo>
                <a:cubicBezTo>
                  <a:pt x="891" y="940"/>
                  <a:pt x="939" y="892"/>
                  <a:pt x="939" y="835"/>
                </a:cubicBezTo>
                <a:lnTo>
                  <a:pt x="939" y="105"/>
                </a:lnTo>
                <a:cubicBezTo>
                  <a:pt x="939" y="48"/>
                  <a:pt x="891" y="0"/>
                  <a:pt x="835" y="0"/>
                </a:cubicBezTo>
                <a:close/>
                <a:moveTo>
                  <a:pt x="313" y="734"/>
                </a:moveTo>
                <a:lnTo>
                  <a:pt x="208" y="734"/>
                </a:lnTo>
                <a:lnTo>
                  <a:pt x="208" y="367"/>
                </a:lnTo>
                <a:lnTo>
                  <a:pt x="313" y="367"/>
                </a:lnTo>
                <a:lnTo>
                  <a:pt x="313" y="734"/>
                </a:lnTo>
                <a:close/>
                <a:moveTo>
                  <a:pt x="522" y="734"/>
                </a:moveTo>
                <a:lnTo>
                  <a:pt x="417" y="734"/>
                </a:lnTo>
                <a:lnTo>
                  <a:pt x="417" y="212"/>
                </a:lnTo>
                <a:lnTo>
                  <a:pt x="522" y="212"/>
                </a:lnTo>
                <a:lnTo>
                  <a:pt x="522" y="734"/>
                </a:lnTo>
                <a:close/>
                <a:moveTo>
                  <a:pt x="730" y="734"/>
                </a:moveTo>
                <a:lnTo>
                  <a:pt x="626" y="734"/>
                </a:lnTo>
                <a:lnTo>
                  <a:pt x="626" y="525"/>
                </a:lnTo>
                <a:lnTo>
                  <a:pt x="730" y="525"/>
                </a:lnTo>
                <a:lnTo>
                  <a:pt x="730" y="7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5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Persona 1: </a:t>
            </a:r>
            <a:endParaRPr b="1"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0" name="Google Shape;21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000" y="1114300"/>
            <a:ext cx="6651438" cy="376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6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Persona </a:t>
            </a: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endParaRPr b="1"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6" name="Google Shape;21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550" y="1078450"/>
            <a:ext cx="6747844" cy="376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9900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7"/>
          <p:cNvSpPr txBox="1"/>
          <p:nvPr/>
        </p:nvSpPr>
        <p:spPr>
          <a:xfrm>
            <a:off x="3721275" y="1886850"/>
            <a:ext cx="6302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Digital w</a:t>
            </a: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ireframes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Low-fidelity prototype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Usability studies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2" name="Google Shape;222;p47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Starting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23" name="Google Shape;223;p47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4" name="Google Shape;224;p4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